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60" r:id="rId7"/>
    <p:sldId id="258" r:id="rId8"/>
    <p:sldId id="259" r:id="rId9"/>
    <p:sldId id="261" r:id="rId10"/>
    <p:sldId id="277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725" y="-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979AE-8AAC-924F-9753-3A2CB99850F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126B8-D390-504D-BE69-CA0F7AD69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4197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126B8-D390-504D-BE69-CA0F7AD69D1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833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CA837E-D0CE-054E-98A7-5795C7FFA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3B88CAE-9AA3-EF4B-9FA7-889050590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A46F20-6DCC-6647-B4C4-B17FD9F81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54385C-391C-FC47-ACF3-F7B3A2FC4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DE44E1-8166-564B-A0DC-1D8B25B16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975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2431B0-0F7D-6846-91D1-4E3775AE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CCA7A37-CE28-524C-8E3D-B78D6AC0A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9CAA4D-875F-0647-9B3B-F4E5282D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86639F-C42D-1448-9443-8FF3079FA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CE88CC-3E4E-6F4C-BDA3-195F587C2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061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CF2853D-4662-E249-A696-13CD7AD199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742AF30-25FF-144C-8E94-967C1B59F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2A1FE4-69A2-834F-B18F-E3D50EDA2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AF90DD-4F37-2243-A89C-E217232B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1A6FC6-7185-3F4D-8605-C2C48191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827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-Beeld-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lak links">
            <a:extLst>
              <a:ext uri="{FF2B5EF4-FFF2-40B4-BE49-F238E27FC236}">
                <a16:creationId xmlns:a16="http://schemas.microsoft.com/office/drawing/2014/main" id="{7E92A85A-8449-B04A-B1B7-374BC150D657}"/>
              </a:ext>
            </a:extLst>
          </p:cNvPr>
          <p:cNvSpPr/>
          <p:nvPr userDrawn="1"/>
        </p:nvSpPr>
        <p:spPr>
          <a:xfrm>
            <a:off x="0" y="0"/>
            <a:ext cx="8174717" cy="6864927"/>
          </a:xfrm>
          <a:prstGeom prst="rect">
            <a:avLst/>
          </a:prstGeom>
          <a:solidFill>
            <a:srgbClr val="84D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756"/>
          </a:p>
        </p:txBody>
      </p:sp>
      <p:sp>
        <p:nvSpPr>
          <p:cNvPr id="9" name="Vlak schuine baan">
            <a:extLst>
              <a:ext uri="{FF2B5EF4-FFF2-40B4-BE49-F238E27FC236}">
                <a16:creationId xmlns:a16="http://schemas.microsoft.com/office/drawing/2014/main" id="{AFA99A25-679D-8A47-9E57-A53D6534C58A}"/>
              </a:ext>
            </a:extLst>
          </p:cNvPr>
          <p:cNvSpPr/>
          <p:nvPr userDrawn="1"/>
        </p:nvSpPr>
        <p:spPr>
          <a:xfrm rot="960000">
            <a:off x="4858512" y="-573123"/>
            <a:ext cx="1770707" cy="8014076"/>
          </a:xfrm>
          <a:prstGeom prst="rect">
            <a:avLst/>
          </a:prstGeom>
          <a:solidFill>
            <a:srgbClr val="1EBC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756"/>
          </a:p>
        </p:txBody>
      </p:sp>
      <p:sp>
        <p:nvSpPr>
          <p:cNvPr id="14" name="Tijdelijke aanduiding afbeelding">
            <a:extLst>
              <a:ext uri="{FF2B5EF4-FFF2-40B4-BE49-F238E27FC236}">
                <a16:creationId xmlns:a16="http://schemas.microsoft.com/office/drawing/2014/main" id="{FFA1E4C9-403A-1448-8CE6-A844490375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38915" y="-21559"/>
            <a:ext cx="6876822" cy="6905956"/>
          </a:xfrm>
          <a:custGeom>
            <a:avLst/>
            <a:gdLst>
              <a:gd name="connsiteX0" fmla="*/ 0 w 12650788"/>
              <a:gd name="connsiteY0" fmla="*/ 0 h 13730288"/>
              <a:gd name="connsiteX1" fmla="*/ 10542281 w 12650788"/>
              <a:gd name="connsiteY1" fmla="*/ 0 h 13730288"/>
              <a:gd name="connsiteX2" fmla="*/ 12650788 w 12650788"/>
              <a:gd name="connsiteY2" fmla="*/ 2108507 h 13730288"/>
              <a:gd name="connsiteX3" fmla="*/ 12650788 w 12650788"/>
              <a:gd name="connsiteY3" fmla="*/ 13730288 h 13730288"/>
              <a:gd name="connsiteX4" fmla="*/ 0 w 12650788"/>
              <a:gd name="connsiteY4" fmla="*/ 13730288 h 13730288"/>
              <a:gd name="connsiteX5" fmla="*/ 0 w 12650788"/>
              <a:gd name="connsiteY5" fmla="*/ 0 h 13730288"/>
              <a:gd name="connsiteX0" fmla="*/ 3048000 w 12650788"/>
              <a:gd name="connsiteY0" fmla="*/ 0 h 13730288"/>
              <a:gd name="connsiteX1" fmla="*/ 10542281 w 12650788"/>
              <a:gd name="connsiteY1" fmla="*/ 0 h 13730288"/>
              <a:gd name="connsiteX2" fmla="*/ 12650788 w 12650788"/>
              <a:gd name="connsiteY2" fmla="*/ 2108507 h 13730288"/>
              <a:gd name="connsiteX3" fmla="*/ 12650788 w 12650788"/>
              <a:gd name="connsiteY3" fmla="*/ 13730288 h 13730288"/>
              <a:gd name="connsiteX4" fmla="*/ 0 w 12650788"/>
              <a:gd name="connsiteY4" fmla="*/ 13730288 h 13730288"/>
              <a:gd name="connsiteX5" fmla="*/ 3048000 w 12650788"/>
              <a:gd name="connsiteY5" fmla="*/ 0 h 13730288"/>
              <a:gd name="connsiteX0" fmla="*/ 3906982 w 13509770"/>
              <a:gd name="connsiteY0" fmla="*/ 0 h 13730288"/>
              <a:gd name="connsiteX1" fmla="*/ 11401263 w 13509770"/>
              <a:gd name="connsiteY1" fmla="*/ 0 h 13730288"/>
              <a:gd name="connsiteX2" fmla="*/ 13509770 w 13509770"/>
              <a:gd name="connsiteY2" fmla="*/ 2108507 h 13730288"/>
              <a:gd name="connsiteX3" fmla="*/ 13509770 w 13509770"/>
              <a:gd name="connsiteY3" fmla="*/ 13730288 h 13730288"/>
              <a:gd name="connsiteX4" fmla="*/ 0 w 13509770"/>
              <a:gd name="connsiteY4" fmla="*/ 13702579 h 13730288"/>
              <a:gd name="connsiteX5" fmla="*/ 3906982 w 13509770"/>
              <a:gd name="connsiteY5" fmla="*/ 0 h 13730288"/>
              <a:gd name="connsiteX0" fmla="*/ 3893128 w 13495916"/>
              <a:gd name="connsiteY0" fmla="*/ 0 h 13730288"/>
              <a:gd name="connsiteX1" fmla="*/ 11387409 w 13495916"/>
              <a:gd name="connsiteY1" fmla="*/ 0 h 13730288"/>
              <a:gd name="connsiteX2" fmla="*/ 13495916 w 13495916"/>
              <a:gd name="connsiteY2" fmla="*/ 2108507 h 13730288"/>
              <a:gd name="connsiteX3" fmla="*/ 13495916 w 13495916"/>
              <a:gd name="connsiteY3" fmla="*/ 13730288 h 13730288"/>
              <a:gd name="connsiteX4" fmla="*/ 0 w 13495916"/>
              <a:gd name="connsiteY4" fmla="*/ 13730288 h 13730288"/>
              <a:gd name="connsiteX5" fmla="*/ 3893128 w 13495916"/>
              <a:gd name="connsiteY5" fmla="*/ 0 h 13730288"/>
              <a:gd name="connsiteX0" fmla="*/ 3893128 w 13509771"/>
              <a:gd name="connsiteY0" fmla="*/ 11239 h 13741527"/>
              <a:gd name="connsiteX1" fmla="*/ 11387409 w 13509771"/>
              <a:gd name="connsiteY1" fmla="*/ 11239 h 13741527"/>
              <a:gd name="connsiteX2" fmla="*/ 13509771 w 13509771"/>
              <a:gd name="connsiteY2" fmla="*/ 0 h 13741527"/>
              <a:gd name="connsiteX3" fmla="*/ 13495916 w 13509771"/>
              <a:gd name="connsiteY3" fmla="*/ 13741527 h 13741527"/>
              <a:gd name="connsiteX4" fmla="*/ 0 w 13509771"/>
              <a:gd name="connsiteY4" fmla="*/ 13741527 h 13741527"/>
              <a:gd name="connsiteX5" fmla="*/ 3893128 w 13509771"/>
              <a:gd name="connsiteY5" fmla="*/ 11239 h 13741527"/>
              <a:gd name="connsiteX0" fmla="*/ 3893128 w 13509771"/>
              <a:gd name="connsiteY0" fmla="*/ 11239 h 13741527"/>
              <a:gd name="connsiteX1" fmla="*/ 13509771 w 13509771"/>
              <a:gd name="connsiteY1" fmla="*/ 0 h 13741527"/>
              <a:gd name="connsiteX2" fmla="*/ 13495916 w 13509771"/>
              <a:gd name="connsiteY2" fmla="*/ 13741527 h 13741527"/>
              <a:gd name="connsiteX3" fmla="*/ 0 w 13509771"/>
              <a:gd name="connsiteY3" fmla="*/ 13741527 h 13741527"/>
              <a:gd name="connsiteX4" fmla="*/ 3893128 w 13509771"/>
              <a:gd name="connsiteY4" fmla="*/ 11239 h 13741527"/>
              <a:gd name="connsiteX0" fmla="*/ 3921408 w 13538051"/>
              <a:gd name="connsiteY0" fmla="*/ 11239 h 13750954"/>
              <a:gd name="connsiteX1" fmla="*/ 13538051 w 13538051"/>
              <a:gd name="connsiteY1" fmla="*/ 0 h 13750954"/>
              <a:gd name="connsiteX2" fmla="*/ 13524196 w 13538051"/>
              <a:gd name="connsiteY2" fmla="*/ 13741527 h 13750954"/>
              <a:gd name="connsiteX3" fmla="*/ 0 w 13538051"/>
              <a:gd name="connsiteY3" fmla="*/ 13750954 h 13750954"/>
              <a:gd name="connsiteX4" fmla="*/ 3921408 w 13538051"/>
              <a:gd name="connsiteY4" fmla="*/ 11239 h 13750954"/>
              <a:gd name="connsiteX0" fmla="*/ 3959115 w 13575758"/>
              <a:gd name="connsiteY0" fmla="*/ 11239 h 13760381"/>
              <a:gd name="connsiteX1" fmla="*/ 13575758 w 13575758"/>
              <a:gd name="connsiteY1" fmla="*/ 0 h 13760381"/>
              <a:gd name="connsiteX2" fmla="*/ 13561903 w 13575758"/>
              <a:gd name="connsiteY2" fmla="*/ 13741527 h 13760381"/>
              <a:gd name="connsiteX3" fmla="*/ 0 w 13575758"/>
              <a:gd name="connsiteY3" fmla="*/ 13760381 h 13760381"/>
              <a:gd name="connsiteX4" fmla="*/ 3959115 w 13575758"/>
              <a:gd name="connsiteY4" fmla="*/ 11239 h 13760381"/>
              <a:gd name="connsiteX0" fmla="*/ 3949688 w 13575758"/>
              <a:gd name="connsiteY0" fmla="*/ 1812 h 13760381"/>
              <a:gd name="connsiteX1" fmla="*/ 13575758 w 13575758"/>
              <a:gd name="connsiteY1" fmla="*/ 0 h 13760381"/>
              <a:gd name="connsiteX2" fmla="*/ 13561903 w 13575758"/>
              <a:gd name="connsiteY2" fmla="*/ 13741527 h 13760381"/>
              <a:gd name="connsiteX3" fmla="*/ 0 w 13575758"/>
              <a:gd name="connsiteY3" fmla="*/ 13760381 h 13760381"/>
              <a:gd name="connsiteX4" fmla="*/ 3949688 w 13575758"/>
              <a:gd name="connsiteY4" fmla="*/ 1812 h 13760381"/>
              <a:gd name="connsiteX0" fmla="*/ 4581339 w 13575758"/>
              <a:gd name="connsiteY0" fmla="*/ 1812 h 13760381"/>
              <a:gd name="connsiteX1" fmla="*/ 13575758 w 13575758"/>
              <a:gd name="connsiteY1" fmla="*/ 0 h 13760381"/>
              <a:gd name="connsiteX2" fmla="*/ 13561903 w 13575758"/>
              <a:gd name="connsiteY2" fmla="*/ 13741527 h 13760381"/>
              <a:gd name="connsiteX3" fmla="*/ 0 w 13575758"/>
              <a:gd name="connsiteY3" fmla="*/ 13760381 h 13760381"/>
              <a:gd name="connsiteX4" fmla="*/ 4581339 w 13575758"/>
              <a:gd name="connsiteY4" fmla="*/ 1812 h 13760381"/>
              <a:gd name="connsiteX0" fmla="*/ 5253741 w 14248160"/>
              <a:gd name="connsiteY0" fmla="*/ 1812 h 13790942"/>
              <a:gd name="connsiteX1" fmla="*/ 14248160 w 14248160"/>
              <a:gd name="connsiteY1" fmla="*/ 0 h 13790942"/>
              <a:gd name="connsiteX2" fmla="*/ 14234305 w 14248160"/>
              <a:gd name="connsiteY2" fmla="*/ 13741527 h 13790942"/>
              <a:gd name="connsiteX3" fmla="*/ 0 w 14248160"/>
              <a:gd name="connsiteY3" fmla="*/ 13790942 h 13790942"/>
              <a:gd name="connsiteX4" fmla="*/ 5253741 w 14248160"/>
              <a:gd name="connsiteY4" fmla="*/ 1812 h 13790942"/>
              <a:gd name="connsiteX0" fmla="*/ 5253741 w 14234308"/>
              <a:gd name="connsiteY0" fmla="*/ 0 h 13789130"/>
              <a:gd name="connsiteX1" fmla="*/ 9625934 w 14234308"/>
              <a:gd name="connsiteY1" fmla="*/ 15784 h 13789130"/>
              <a:gd name="connsiteX2" fmla="*/ 14234305 w 14234308"/>
              <a:gd name="connsiteY2" fmla="*/ 13739715 h 13789130"/>
              <a:gd name="connsiteX3" fmla="*/ 0 w 14234308"/>
              <a:gd name="connsiteY3" fmla="*/ 13789130 h 13789130"/>
              <a:gd name="connsiteX4" fmla="*/ 5253741 w 14234308"/>
              <a:gd name="connsiteY4" fmla="*/ 0 h 13789130"/>
              <a:gd name="connsiteX0" fmla="*/ 5253741 w 14234310"/>
              <a:gd name="connsiteY0" fmla="*/ 19407 h 13808537"/>
              <a:gd name="connsiteX1" fmla="*/ 11385665 w 14234310"/>
              <a:gd name="connsiteY1" fmla="*/ 0 h 13808537"/>
              <a:gd name="connsiteX2" fmla="*/ 14234305 w 14234310"/>
              <a:gd name="connsiteY2" fmla="*/ 13759122 h 13808537"/>
              <a:gd name="connsiteX3" fmla="*/ 0 w 14234310"/>
              <a:gd name="connsiteY3" fmla="*/ 13808537 h 13808537"/>
              <a:gd name="connsiteX4" fmla="*/ 5253741 w 14234310"/>
              <a:gd name="connsiteY4" fmla="*/ 19407 h 13808537"/>
              <a:gd name="connsiteX0" fmla="*/ 5253741 w 11385665"/>
              <a:gd name="connsiteY0" fmla="*/ 19407 h 13808537"/>
              <a:gd name="connsiteX1" fmla="*/ 11385665 w 11385665"/>
              <a:gd name="connsiteY1" fmla="*/ 0 h 13808537"/>
              <a:gd name="connsiteX2" fmla="*/ 9705931 w 11385665"/>
              <a:gd name="connsiteY2" fmla="*/ 13618357 h 13808537"/>
              <a:gd name="connsiteX3" fmla="*/ 0 w 11385665"/>
              <a:gd name="connsiteY3" fmla="*/ 13808537 h 13808537"/>
              <a:gd name="connsiteX4" fmla="*/ 5253741 w 11385665"/>
              <a:gd name="connsiteY4" fmla="*/ 19407 h 13808537"/>
              <a:gd name="connsiteX0" fmla="*/ 5253741 w 11396006"/>
              <a:gd name="connsiteY0" fmla="*/ 19407 h 13811910"/>
              <a:gd name="connsiteX1" fmla="*/ 11385665 w 11396006"/>
              <a:gd name="connsiteY1" fmla="*/ 0 h 13811910"/>
              <a:gd name="connsiteX2" fmla="*/ 11395272 w 11396006"/>
              <a:gd name="connsiteY2" fmla="*/ 13811910 h 13811910"/>
              <a:gd name="connsiteX3" fmla="*/ 0 w 11396006"/>
              <a:gd name="connsiteY3" fmla="*/ 13808537 h 13811910"/>
              <a:gd name="connsiteX4" fmla="*/ 5253741 w 11396006"/>
              <a:gd name="connsiteY4" fmla="*/ 19407 h 13811910"/>
              <a:gd name="connsiteX0" fmla="*/ 5253741 w 13755436"/>
              <a:gd name="connsiteY0" fmla="*/ 19407 h 13811910"/>
              <a:gd name="connsiteX1" fmla="*/ 13755436 w 13755436"/>
              <a:gd name="connsiteY1" fmla="*/ 0 h 13811910"/>
              <a:gd name="connsiteX2" fmla="*/ 11395272 w 13755436"/>
              <a:gd name="connsiteY2" fmla="*/ 13811910 h 13811910"/>
              <a:gd name="connsiteX3" fmla="*/ 0 w 13755436"/>
              <a:gd name="connsiteY3" fmla="*/ 13808537 h 13811910"/>
              <a:gd name="connsiteX4" fmla="*/ 5253741 w 13755436"/>
              <a:gd name="connsiteY4" fmla="*/ 19407 h 13811910"/>
              <a:gd name="connsiteX0" fmla="*/ 5253741 w 13755436"/>
              <a:gd name="connsiteY0" fmla="*/ 19407 h 13811911"/>
              <a:gd name="connsiteX1" fmla="*/ 13755436 w 13755436"/>
              <a:gd name="connsiteY1" fmla="*/ 0 h 13811911"/>
              <a:gd name="connsiteX2" fmla="*/ 13741580 w 13755436"/>
              <a:gd name="connsiteY2" fmla="*/ 13811911 h 13811911"/>
              <a:gd name="connsiteX3" fmla="*/ 0 w 13755436"/>
              <a:gd name="connsiteY3" fmla="*/ 13808537 h 13811911"/>
              <a:gd name="connsiteX4" fmla="*/ 5253741 w 13755436"/>
              <a:gd name="connsiteY4" fmla="*/ 19407 h 13811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55436" h="13811911">
                <a:moveTo>
                  <a:pt x="5253741" y="19407"/>
                </a:moveTo>
                <a:lnTo>
                  <a:pt x="13755436" y="0"/>
                </a:lnTo>
                <a:cubicBezTo>
                  <a:pt x="13750818" y="4580509"/>
                  <a:pt x="13746198" y="9231402"/>
                  <a:pt x="13741580" y="13811911"/>
                </a:cubicBezTo>
                <a:lnTo>
                  <a:pt x="0" y="13808537"/>
                </a:lnTo>
                <a:lnTo>
                  <a:pt x="5253741" y="1940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algn="ctr">
              <a:defRPr sz="127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2" name="Logo WH zwart">
            <a:extLst>
              <a:ext uri="{FF2B5EF4-FFF2-40B4-BE49-F238E27FC236}">
                <a16:creationId xmlns:a16="http://schemas.microsoft.com/office/drawing/2014/main" id="{4322F241-3482-9F4E-A04E-C807AAB9A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9205" y="381001"/>
            <a:ext cx="1976150" cy="720861"/>
          </a:xfrm>
          <a:prstGeom prst="rect">
            <a:avLst/>
          </a:prstGeom>
        </p:spPr>
      </p:pic>
      <p:sp>
        <p:nvSpPr>
          <p:cNvPr id="3" name="Subtitel"/>
          <p:cNvSpPr>
            <a:spLocks noGrp="1"/>
          </p:cNvSpPr>
          <p:nvPr>
            <p:ph type="subTitle" idx="1"/>
          </p:nvPr>
        </p:nvSpPr>
        <p:spPr>
          <a:xfrm>
            <a:off x="601499" y="4801166"/>
            <a:ext cx="4270654" cy="777666"/>
          </a:xfrm>
        </p:spPr>
        <p:txBody>
          <a:bodyPr>
            <a:normAutofit/>
          </a:bodyPr>
          <a:lstStyle>
            <a:lvl1pPr marL="0" indent="0" algn="l">
              <a:buNone/>
              <a:defRPr sz="1778" b="1" i="0" u="sng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0342" indent="0" algn="ctr">
              <a:buNone/>
              <a:defRPr sz="1270"/>
            </a:lvl2pPr>
            <a:lvl3pPr marL="580685" indent="0" algn="ctr">
              <a:buNone/>
              <a:defRPr sz="1143"/>
            </a:lvl3pPr>
            <a:lvl4pPr marL="871028" indent="0" algn="ctr">
              <a:buNone/>
              <a:defRPr sz="1016"/>
            </a:lvl4pPr>
            <a:lvl5pPr marL="1161370" indent="0" algn="ctr">
              <a:buNone/>
              <a:defRPr sz="1016"/>
            </a:lvl5pPr>
            <a:lvl6pPr marL="1451713" indent="0" algn="ctr">
              <a:buNone/>
              <a:defRPr sz="1016"/>
            </a:lvl6pPr>
            <a:lvl7pPr marL="1742055" indent="0" algn="ctr">
              <a:buNone/>
              <a:defRPr sz="1016"/>
            </a:lvl7pPr>
            <a:lvl8pPr marL="2032398" indent="0" algn="ctr">
              <a:buNone/>
              <a:defRPr sz="1016"/>
            </a:lvl8pPr>
            <a:lvl9pPr marL="2322740" indent="0" algn="ctr">
              <a:buNone/>
              <a:defRPr sz="1016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2" name="Titel"/>
          <p:cNvSpPr>
            <a:spLocks noGrp="1"/>
          </p:cNvSpPr>
          <p:nvPr>
            <p:ph type="ctrTitle" hasCustomPrompt="1"/>
          </p:nvPr>
        </p:nvSpPr>
        <p:spPr>
          <a:xfrm>
            <a:off x="601499" y="2338324"/>
            <a:ext cx="4667644" cy="2153653"/>
          </a:xfrm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4382" b="1" i="0"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nl-NL" dirty="0"/>
              <a:t>Klik om stijl van de titel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535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E0A0E-8E7D-7042-A389-39B541F88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F44EE7-E21F-2A44-B062-5A35135ED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94E7E3-F0DA-6B4F-9310-67AFD575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D46B87-F94E-DE49-B4EC-E6F024D39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918138-5A80-2D44-BE0B-DE2FCC5D1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F9E997-CC93-7F4C-9492-BD72288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0114A5E-E08D-484D-BEC8-EF895DABC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579503-39BB-AE40-A23E-3BFE4459E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208E63-FDA1-2E48-B12E-E92A7C9FD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C95789-517C-5748-902E-47C673546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60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B10AC-233F-B34C-B3C6-60820E8AD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76B153-CE2A-B648-9C54-921A8958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E565D7-4ABA-AC44-9A2B-AC61F84DC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AEC576-3C23-6843-B697-184429B2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787FBC-934F-2446-B441-B4B804B68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86FE75-388F-1743-AE34-A26E0530C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4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B2D793-DA5E-364B-8CD7-B06DE60F6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6F7AD07-6461-E64B-97A0-F22DC1B22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7E5CBA-32D7-E342-A7C9-A93A6E4E9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385C002-B6CA-EB41-A69A-E9EFE5C95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2CC6214-BAC7-8C4A-AA68-E69E4FF19E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E324AD7-C1BF-B746-B118-EB3D1F70D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EE1A6C0-6108-7543-86D7-81688E855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F1D5E14-5194-C541-9CC9-81B4AFC9E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668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C559A-5F65-B840-9A59-AFF0CBD4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677B0BD-4A21-5042-B74E-1A6CE945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B877BBD-D6D4-B448-B323-A664F7FCA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6BC944-5382-0048-AA9B-BF9D765CE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598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DE7ABB9-FDC5-3146-94FB-9E2557650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E4BB581-B529-184B-B56F-AEC2FF5C9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AB9A47D-0D34-B241-B1AC-83319E44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10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E9068A-89B9-7946-8411-A0E397A62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639392-FD6F-8B4A-9813-F1C71E4F5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C425C4-1459-0F48-BA0C-7A01AFB8A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336038C-0D66-AC4B-9157-D65E1F4EC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15B07D-A63C-4643-A83A-0A7A57F7E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F1CEE3D-B974-1B4C-BCC6-7BE8411F6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82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D8109-622E-8A4B-8A81-89DAF84AE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5CE3E16-493C-F749-B385-53CF5FA21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ABA9221-D613-4044-BA37-A539D520B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F9E4E4-BD3A-5B44-9808-543CA2D7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A1D15A6-487C-0E45-8D47-638A3E7A2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95CD920-B46A-D74F-89DD-34D85B34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74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7A3E10B-CF20-7B40-8AF9-D412B984B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260FF6-6E8B-564C-BE36-66AC4D989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AA3FE1-5A32-9C44-BE84-A11FECA0A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42089-8882-8546-801A-1AB981A62C82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226F8D-BDD6-244F-AC9A-DB6623B5EA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B56D60-8EBB-404B-B42C-953CE800F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3E42-1A55-414C-8CAC-3E4539F7DE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19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fc.bakker@windesheim.nl" TargetMode="External"/><Relationship Id="rId2" Type="http://schemas.openxmlformats.org/officeDocument/2006/relationships/hyperlink" Target="mailto:a.damsma@viaa.n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AD037-A324-D446-8D66-3778EC390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627" y="483515"/>
            <a:ext cx="9900745" cy="2945485"/>
          </a:xfrm>
        </p:spPr>
        <p:txBody>
          <a:bodyPr>
            <a:normAutofit/>
          </a:bodyPr>
          <a:lstStyle/>
          <a:p>
            <a:r>
              <a:rPr lang="nl-NL" b="1" dirty="0"/>
              <a:t>Samenwerken rond zingeving</a:t>
            </a:r>
            <a:br>
              <a:rPr lang="nl-NL" b="1" dirty="0"/>
            </a:br>
            <a:r>
              <a:rPr lang="nl-NL" sz="2400" b="1" dirty="0"/>
              <a:t> </a:t>
            </a:r>
            <a:br>
              <a:rPr lang="nl-NL" b="1" dirty="0"/>
            </a:br>
            <a:r>
              <a:rPr lang="nl-NL" sz="4400" dirty="0"/>
              <a:t>Eerste overstijgende bevindingen uit twee actieonderzoeken GV Thuis (</a:t>
            </a:r>
            <a:r>
              <a:rPr lang="nl-NL" sz="4400" dirty="0" err="1"/>
              <a:t>ZonMW</a:t>
            </a:r>
            <a:r>
              <a:rPr lang="nl-NL" sz="4400" dirty="0"/>
              <a:t>)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612791-EEEC-6D48-9389-CA1AA8D64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393" y="3875307"/>
            <a:ext cx="10017211" cy="1655762"/>
          </a:xfrm>
        </p:spPr>
        <p:txBody>
          <a:bodyPr/>
          <a:lstStyle/>
          <a:p>
            <a:r>
              <a:rPr lang="nl-NL" dirty="0"/>
              <a:t>Drs. Aliza Damsma Bakker, R.N., </a:t>
            </a:r>
            <a:r>
              <a:rPr lang="nl-NL" dirty="0" err="1"/>
              <a:t>MScE</a:t>
            </a:r>
            <a:r>
              <a:rPr lang="nl-NL" dirty="0"/>
              <a:t> (Viaa, Lectoraat Zorg en Zingeving) </a:t>
            </a:r>
          </a:p>
          <a:p>
            <a:r>
              <a:rPr lang="nl-NL" dirty="0"/>
              <a:t>Dr. Franka Bakker (Windesheim, </a:t>
            </a:r>
            <a:r>
              <a:rPr lang="nl-NL" dirty="0" err="1"/>
              <a:t>associate</a:t>
            </a:r>
            <a:r>
              <a:rPr lang="nl-NL" dirty="0"/>
              <a:t> lector ‘Goed Leven met Dementie’)</a:t>
            </a:r>
          </a:p>
        </p:txBody>
      </p:sp>
      <p:pic>
        <p:nvPicPr>
          <p:cNvPr id="5" name="Afbeelding 4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7257A1B0-2BB3-394C-91D5-610DBB0F4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18" y="5236485"/>
            <a:ext cx="4164138" cy="143787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FA1646C4-D3C6-4F15-B9B5-009D9BCA7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0347" y="4124529"/>
            <a:ext cx="4741679" cy="303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47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DCB428-BA18-1D4F-B71F-F4F76A2A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b="1" dirty="0"/>
              <a:t>De twee onderzoeken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173AFE-EBC4-6A46-BBC9-1DA003012A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Zinvol Samenwerken                     in de Thuissituatie </a:t>
            </a:r>
          </a:p>
          <a:p>
            <a:pPr marL="0" indent="0">
              <a:buNone/>
            </a:pPr>
            <a:r>
              <a:rPr lang="nl-NL" i="1" dirty="0"/>
              <a:t>Zoektocht naar                           inbedding en                           borging van GV                            voor mensen thuis                           in bestaande                      werkprocessen                                van professionals                               in zorg en welzijn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11" name="Tijdelijke aanduiding voor inhoud 10">
            <a:extLst>
              <a:ext uri="{FF2B5EF4-FFF2-40B4-BE49-F238E27FC236}">
                <a16:creationId xmlns:a16="http://schemas.microsoft.com/office/drawing/2014/main" id="{F4C289DE-4501-8A4F-B185-96624DFBB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20932" y="1825625"/>
            <a:ext cx="41328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ZINSITIEF: sensitief voor zingeving in sociaal werk</a:t>
            </a:r>
          </a:p>
          <a:p>
            <a:pPr marL="0" indent="0">
              <a:buNone/>
            </a:pPr>
            <a:r>
              <a:rPr lang="nl-NL" i="1" dirty="0"/>
              <a:t>Zoektocht naar hoe GV-</a:t>
            </a:r>
            <a:r>
              <a:rPr lang="nl-NL" i="1" dirty="0" err="1"/>
              <a:t>ers</a:t>
            </a:r>
            <a:r>
              <a:rPr lang="nl-NL" i="1" dirty="0"/>
              <a:t>, SW-</a:t>
            </a:r>
            <a:r>
              <a:rPr lang="nl-NL" i="1" dirty="0" err="1"/>
              <a:t>ers</a:t>
            </a:r>
            <a:r>
              <a:rPr lang="nl-NL" i="1" dirty="0"/>
              <a:t> en vrijwilligers in het sociaal domein samen kunnen werken aan herkenning en ondersteuning van zingeving onder thuiswonende ouderen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7" name="Afbeelding 6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D49B5FDD-5D8C-F048-A54F-3F58E62FF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69" y="6176963"/>
            <a:ext cx="1191862" cy="411549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E5B5DE5-F450-7641-9601-249FB04E8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718" y="1825625"/>
            <a:ext cx="2945469" cy="416821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72777AB-C645-4490-A5A1-84AB5C9FB2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7089" y="5666482"/>
            <a:ext cx="1952642" cy="12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995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AEADF8-E997-4544-8263-38052F01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Een aantal experimenten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D77AB6-79E2-224F-AAA5-8342A5354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Casusbesprekingen</a:t>
            </a:r>
          </a:p>
          <a:p>
            <a:r>
              <a:rPr lang="nl-NL" dirty="0"/>
              <a:t>Structureel aansluiten bij een MDO</a:t>
            </a:r>
          </a:p>
          <a:p>
            <a:r>
              <a:rPr lang="nl-NL" dirty="0"/>
              <a:t>Collegiale consultatie </a:t>
            </a:r>
          </a:p>
          <a:p>
            <a:r>
              <a:rPr lang="nl-NL" dirty="0"/>
              <a:t>Standaard terugkoppeling invoeren</a:t>
            </a:r>
          </a:p>
          <a:p>
            <a:r>
              <a:rPr lang="nl-NL" dirty="0"/>
              <a:t>Dialoogsessie op inhoud</a:t>
            </a:r>
          </a:p>
          <a:p>
            <a:r>
              <a:rPr lang="nl-NL" dirty="0"/>
              <a:t>Webinar met goede voorbeelden</a:t>
            </a:r>
          </a:p>
          <a:p>
            <a:r>
              <a:rPr lang="nl-NL" dirty="0"/>
              <a:t>Samen een gesprekstool ontwikkelen met eenvoudige taal</a:t>
            </a:r>
          </a:p>
          <a:p>
            <a:r>
              <a:rPr lang="nl-NL" dirty="0"/>
              <a:t>Samen een groepsgesprek ontworpen over levensthema’s</a:t>
            </a:r>
          </a:p>
        </p:txBody>
      </p:sp>
      <p:pic>
        <p:nvPicPr>
          <p:cNvPr id="4" name="Afbeelding 3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E953E181-2113-3442-98CD-7ACC04FA1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69" y="6176963"/>
            <a:ext cx="1191862" cy="41154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223EF31D-FF1A-4BAA-9ECA-47A70E847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7089" y="5666482"/>
            <a:ext cx="1952642" cy="12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72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97041-13AB-DE44-8041-098C37E7B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Eerste bevindingen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ED5615-C78F-6E45-8DC5-467AAD06D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Belangrijkste beïnvloedende factoren:</a:t>
            </a:r>
          </a:p>
          <a:p>
            <a:pPr lvl="1"/>
            <a:r>
              <a:rPr lang="nl-NL" sz="2800" dirty="0"/>
              <a:t>Relatie</a:t>
            </a:r>
          </a:p>
          <a:p>
            <a:pPr lvl="1"/>
            <a:r>
              <a:rPr lang="nl-NL" sz="2800" dirty="0"/>
              <a:t>Proces</a:t>
            </a:r>
          </a:p>
          <a:p>
            <a:endParaRPr lang="nl-NL" dirty="0"/>
          </a:p>
          <a:p>
            <a:pPr>
              <a:buFont typeface="Wingdings" pitchFamily="2" charset="2"/>
              <a:buChar char="Ø"/>
            </a:pPr>
            <a:r>
              <a:rPr lang="nl-NL" dirty="0"/>
              <a:t>Relatie en proces gaan hand in hand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Vraagt wederzijdse inspanningen en een wederzijds leerproces; belang van elkaar ontmoeten</a:t>
            </a:r>
          </a:p>
          <a:p>
            <a:endParaRPr lang="nl-NL" dirty="0"/>
          </a:p>
        </p:txBody>
      </p:sp>
      <p:pic>
        <p:nvPicPr>
          <p:cNvPr id="4" name="Afbeelding 3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37EE24AA-9DBC-0B43-B30F-C49DA7F83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269" y="6176963"/>
            <a:ext cx="1191862" cy="41154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F35746F-5A77-4857-8651-F393C3D6AB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7089" y="5666482"/>
            <a:ext cx="1952642" cy="12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7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969D9B-0D8F-F94A-86ED-487BFB48A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Opvallende bevindingen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9A9838-0543-384D-A851-C05239CC9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Zingeving is een zeker fundament, maar meestal impliciet. Daardoor moeilijk expliciet te maken en er praktisch handen en voeten aan te geven.</a:t>
            </a:r>
          </a:p>
          <a:p>
            <a:endParaRPr lang="nl-NL" dirty="0"/>
          </a:p>
          <a:p>
            <a:r>
              <a:rPr lang="nl-NL" dirty="0"/>
              <a:t>Nadruk op de opbouw relatie met cliënt/burger sterker in sociaal werk, vooral bij aarzeling tot verwijzing</a:t>
            </a:r>
          </a:p>
          <a:p>
            <a:endParaRPr lang="nl-NL" dirty="0"/>
          </a:p>
          <a:p>
            <a:r>
              <a:rPr lang="nl-NL" dirty="0"/>
              <a:t>Bij professionals blijkt behoefte aan terugkoppeling heel belangrijk, om te blijven door te verwijzen en te zien wat het oplevert</a:t>
            </a:r>
          </a:p>
          <a:p>
            <a:endParaRPr lang="nl-NL" dirty="0"/>
          </a:p>
          <a:p>
            <a:r>
              <a:rPr lang="nl-NL" dirty="0"/>
              <a:t>Samenwerken, vormgeven van ‘tools’ en competentieontwikkeling gaan hand in hand</a:t>
            </a:r>
          </a:p>
        </p:txBody>
      </p:sp>
      <p:pic>
        <p:nvPicPr>
          <p:cNvPr id="4" name="Afbeelding 3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3A25B4D7-135A-8344-AC4C-9A493620D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69" y="6176963"/>
            <a:ext cx="1191862" cy="41154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B91CF58-859A-4872-AB50-A7B24C954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7089" y="5666482"/>
            <a:ext cx="1952642" cy="12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05B35B-FE08-9945-94DE-F90FF81DD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ACDC0C-1DDA-E34F-9DD9-413A1D3A0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Bedankt voor de aandacht!</a:t>
            </a:r>
          </a:p>
          <a:p>
            <a:endParaRPr lang="nl-NL" dirty="0"/>
          </a:p>
          <a:p>
            <a:r>
              <a:rPr lang="nl-NL" dirty="0"/>
              <a:t>Behoefte aan meer informatie?</a:t>
            </a:r>
          </a:p>
          <a:p>
            <a:pPr lvl="1"/>
            <a:r>
              <a:rPr lang="nl-NL" dirty="0"/>
              <a:t>Zinvol Samenwerken in de Thuissituatie: </a:t>
            </a:r>
            <a:r>
              <a:rPr lang="nl-NL" b="1" dirty="0"/>
              <a:t>Aliza Damsma </a:t>
            </a:r>
            <a:r>
              <a:rPr lang="nl-NL" dirty="0"/>
              <a:t>(Viaa): </a:t>
            </a:r>
            <a:r>
              <a:rPr lang="nl-NL" dirty="0">
                <a:hlinkClick r:id="rId2"/>
              </a:rPr>
              <a:t>a.damsma@viaa.nl</a:t>
            </a:r>
            <a:r>
              <a:rPr lang="nl-NL" dirty="0"/>
              <a:t> 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ZINSITIEF; sensitief voor zingeving in sociaal werk: </a:t>
            </a:r>
            <a:r>
              <a:rPr lang="nl-NL" b="1" dirty="0"/>
              <a:t>Franka Bakker </a:t>
            </a:r>
            <a:r>
              <a:rPr lang="nl-NL" dirty="0"/>
              <a:t>(Windesheim): </a:t>
            </a:r>
            <a:r>
              <a:rPr lang="nl-NL" dirty="0">
                <a:hlinkClick r:id="rId3"/>
              </a:rPr>
              <a:t>fc.bakker@windesheim.nl</a:t>
            </a:r>
            <a:r>
              <a:rPr lang="nl-NL" dirty="0"/>
              <a:t> </a:t>
            </a:r>
          </a:p>
          <a:p>
            <a:pPr lvl="1"/>
            <a:r>
              <a:rPr lang="nl-NL" dirty="0"/>
              <a:t>Bakker, F. (2021) </a:t>
            </a:r>
            <a:r>
              <a:rPr lang="nl-NL" i="1" dirty="0"/>
              <a:t>Sensitief voor zingeving in de dagelijkse praktijk van het sociaal werk</a:t>
            </a:r>
            <a:r>
              <a:rPr lang="nl-NL" dirty="0"/>
              <a:t>. </a:t>
            </a:r>
            <a:r>
              <a:rPr lang="nl-NL" dirty="0" err="1"/>
              <a:t>Sozio</a:t>
            </a:r>
            <a:r>
              <a:rPr lang="nl-NL" dirty="0"/>
              <a:t>, 2:39-42.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4" name="Afbeelding 3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2936264D-89E0-6947-9FEB-60610B183D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269" y="6176963"/>
            <a:ext cx="1191862" cy="41154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554AAC2-7FCD-43A6-B0D6-BB357A4EC9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97089" y="5666482"/>
            <a:ext cx="1952642" cy="12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49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>
            <a:extLst>
              <a:ext uri="{FF2B5EF4-FFF2-40B4-BE49-F238E27FC236}">
                <a16:creationId xmlns:a16="http://schemas.microsoft.com/office/drawing/2014/main" id="{63E2EA81-BF66-4083-A79B-D79E5B0C5C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DA217B0-5937-4F57-B78C-54F35D783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499" y="4801166"/>
            <a:ext cx="3798399" cy="1168712"/>
          </a:xfrm>
        </p:spPr>
        <p:txBody>
          <a:bodyPr/>
          <a:lstStyle/>
          <a:p>
            <a:r>
              <a:rPr lang="nl-NL" dirty="0"/>
              <a:t>Actieonderzoek Zingeving en Geestelijke verzorging in de thuissituatie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1364D53-CA4F-43DC-A69B-C414989BCB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ZINSITIEF:</a:t>
            </a:r>
            <a:br>
              <a:rPr lang="nl-NL" dirty="0"/>
            </a:br>
            <a:r>
              <a:rPr lang="nl-NL" dirty="0"/>
              <a:t>sensitief voor zingeving in sociaal werk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89A1223-A7E3-41EE-961B-B41AAE8DF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6168" y="179994"/>
            <a:ext cx="1031271" cy="103127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6759573-78EF-4819-BFA7-C8BC229AD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348" y="1650056"/>
            <a:ext cx="1400910" cy="1199133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45194F09-B62C-4B8A-AEAE-5860AE84D5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6890" y="3000628"/>
            <a:ext cx="2716064" cy="655191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4D25EF9-2AB8-4BCF-9C99-FF17F3D4C77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9651" b="18147"/>
          <a:stretch/>
        </p:blipFill>
        <p:spPr>
          <a:xfrm>
            <a:off x="7266891" y="3807258"/>
            <a:ext cx="2716064" cy="655191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BC93E4E5-A2EA-48FF-80B4-8BDEC872B6C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4514" b="26082"/>
          <a:stretch/>
        </p:blipFill>
        <p:spPr>
          <a:xfrm>
            <a:off x="6246992" y="4969494"/>
            <a:ext cx="2565072" cy="691986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7366A7F-4960-4ED3-BB19-884BEF236E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30203" y="4969494"/>
            <a:ext cx="1052752" cy="70055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F97ED5D3-FB15-462A-A588-FA612F9EC3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70388" y="5810228"/>
            <a:ext cx="1866009" cy="867779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344689E-8BC6-4187-8ABD-25DEA73280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24085" y="5810228"/>
            <a:ext cx="867779" cy="86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6014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4C964548867B4FB01C2E52D76C867C" ma:contentTypeVersion="13" ma:contentTypeDescription="Create a new document." ma:contentTypeScope="" ma:versionID="f6ad8d60e02bb19cc4100f589d08a6fe">
  <xsd:schema xmlns:xsd="http://www.w3.org/2001/XMLSchema" xmlns:xs="http://www.w3.org/2001/XMLSchema" xmlns:p="http://schemas.microsoft.com/office/2006/metadata/properties" xmlns:ns2="e4b76a6d-9882-400d-97ef-846258cd3556" xmlns:ns3="6a72f753-f0de-48f7-b279-cfa9dccbaf64" targetNamespace="http://schemas.microsoft.com/office/2006/metadata/properties" ma:root="true" ma:fieldsID="ee62e253b31d5c8f125963798e0565a9" ns2:_="" ns3:_="">
    <xsd:import namespace="e4b76a6d-9882-400d-97ef-846258cd3556"/>
    <xsd:import namespace="6a72f753-f0de-48f7-b279-cfa9dccbaf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b76a6d-9882-400d-97ef-846258cd35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72f753-f0de-48f7-b279-cfa9dccbaf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E37440-EADF-4F44-931B-7290D4668F5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69070A-42FC-4F95-A934-FFEFF0928E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1F6748-5CE6-4827-8B0B-B2B5C91D1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b76a6d-9882-400d-97ef-846258cd3556"/>
    <ds:schemaRef ds:uri="6a72f753-f0de-48f7-b279-cfa9dccbaf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Breedbeeld</PresentationFormat>
  <Paragraphs>43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Roboto Black</vt:lpstr>
      <vt:lpstr>Wingdings</vt:lpstr>
      <vt:lpstr>Kantoorthema</vt:lpstr>
      <vt:lpstr>Samenwerken rond zingeving   Eerste overstijgende bevindingen uit twee actieonderzoeken GV Thuis (ZonMW)</vt:lpstr>
      <vt:lpstr>De twee onderzoeken</vt:lpstr>
      <vt:lpstr>Een aantal experimenten</vt:lpstr>
      <vt:lpstr>Eerste bevindingen</vt:lpstr>
      <vt:lpstr>Opvallende bevindingen</vt:lpstr>
      <vt:lpstr>Afsluiting</vt:lpstr>
      <vt:lpstr>ZINSITIEF: sensitief voor zingeving in sociaal werk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Samenwerken rond zingeving   Eerste bevindingen uit twee Actieonderzoeken GV Thuis (ZonMW)</dc:title>
  <dc:creator>Aliza Damsma-Bakker</dc:creator>
  <cp:lastModifiedBy>Denise Degener</cp:lastModifiedBy>
  <cp:revision>2</cp:revision>
  <dcterms:created xsi:type="dcterms:W3CDTF">2021-10-07T08:13:03Z</dcterms:created>
  <dcterms:modified xsi:type="dcterms:W3CDTF">2021-11-08T15:39:00Z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0x010100C74C964548867B4FB01C2E52D76C867C</vt:lpwstr>
  </property>
</Properties>
</file>